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16"/>
  </p:notesMasterIdLst>
  <p:handoutMasterIdLst>
    <p:handoutMasterId r:id="rId17"/>
  </p:handoutMasterIdLst>
  <p:sldIdLst>
    <p:sldId id="269" r:id="rId5"/>
    <p:sldId id="270" r:id="rId6"/>
    <p:sldId id="271" r:id="rId7"/>
    <p:sldId id="272" r:id="rId8"/>
    <p:sldId id="273" r:id="rId9"/>
    <p:sldId id="274" r:id="rId10"/>
    <p:sldId id="275" r:id="rId11"/>
    <p:sldId id="276" r:id="rId12"/>
    <p:sldId id="277" r:id="rId13"/>
    <p:sldId id="278" r:id="rId14"/>
    <p:sldId id="279"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0A4E8F-640D-4A27-8F4F-ED02A7F86CC7}" v="15" dt="2024-08-27T04:59:33.451"/>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3" d="100"/>
          <a:sy n="83" d="100"/>
        </p:scale>
        <p:origin x="60" y="7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8/29/2024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8/29/2024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5349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508000" y="4853412"/>
            <a:ext cx="11277600" cy="1222375"/>
          </a:xfrm>
        </p:spPr>
        <p:txBody>
          <a:bodyPr anchor="t"/>
          <a:lstStyle/>
          <a:p>
            <a:r>
              <a:rPr kumimoji="0" lang="en-US"/>
              <a:t>Click to edit Master title style</a:t>
            </a:r>
          </a:p>
        </p:txBody>
      </p:sp>
      <p:sp>
        <p:nvSpPr>
          <p:cNvPr id="9" name="Subtitle 8"/>
          <p:cNvSpPr>
            <a:spLocks noGrp="1"/>
          </p:cNvSpPr>
          <p:nvPr>
            <p:ph type="subTitle" idx="1"/>
          </p:nvPr>
        </p:nvSpPr>
        <p:spPr>
          <a:xfrm>
            <a:off x="508000" y="3886200"/>
            <a:ext cx="112776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pPr eaLnBrk="1" latinLnBrk="0" hangingPunct="1"/>
            <a:fld id="{ACDF6120-F1F0-4C60-9FE9-39AC71A9C79D}" type="datetimeFigureOut">
              <a:rPr lang="en-US" smtClean="0"/>
              <a:pPr eaLnBrk="1" latinLnBrk="0" hangingPunct="1"/>
              <a:t>8/29/2024</a:t>
            </a:fld>
            <a:endParaRPr lang="en-US" sz="1600" dirty="0"/>
          </a:p>
        </p:txBody>
      </p:sp>
      <p:sp>
        <p:nvSpPr>
          <p:cNvPr id="2" name="Footer Placeholder 1"/>
          <p:cNvSpPr>
            <a:spLocks noGrp="1"/>
          </p:cNvSpPr>
          <p:nvPr>
            <p:ph type="ftr" sz="quarter" idx="11"/>
          </p:nvPr>
        </p:nvSpPr>
        <p:spPr/>
        <p:txBody>
          <a:bodyPr/>
          <a:lstStyle/>
          <a:p>
            <a:endParaRPr kumimoji="0" lang="en-US" dirty="0"/>
          </a:p>
        </p:txBody>
      </p:sp>
      <p:sp>
        <p:nvSpPr>
          <p:cNvPr id="15" name="Slide Number Placeholder 14"/>
          <p:cNvSpPr>
            <a:spLocks noGrp="1"/>
          </p:cNvSpPr>
          <p:nvPr>
            <p:ph type="sldNum" sz="quarter" idx="12"/>
          </p:nvPr>
        </p:nvSpPr>
        <p:spPr>
          <a:xfrm>
            <a:off x="10972800" y="6473952"/>
            <a:ext cx="1011936" cy="246888"/>
          </a:xfrm>
        </p:spPr>
        <p:txBody>
          <a:bodyPr/>
          <a:lstStyle/>
          <a:p>
            <a:fld id="{EA7C8D44-3667-46F6-9772-CC52308E2A7F}" type="slidenum">
              <a:rPr kumimoji="0" lang="en-US" smtClean="0"/>
              <a:pPr eaLnBrk="1" latinLnBrk="0" hangingPunct="1"/>
              <a:t>‹#›</a:t>
            </a:fld>
            <a:endParaRPr kumimoji="0" lang="en-US" dirty="0"/>
          </a:p>
        </p:txBody>
      </p:sp>
      <p:sp>
        <p:nvSpPr>
          <p:cNvPr id="8" name="Rectangle 7"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549277"/>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549277"/>
            <a:ext cx="83312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r>
              <a:rPr lang="en-US" noProof="0"/>
              <a:t>MM.DD.20XX</a:t>
            </a:r>
            <a:endParaRPr lang="en-US" noProof="0" dirty="0"/>
          </a:p>
        </p:txBody>
      </p:sp>
      <p:sp>
        <p:nvSpPr>
          <p:cNvPr id="19" name="Footer Placeholder 18"/>
          <p:cNvSpPr>
            <a:spLocks noGrp="1"/>
          </p:cNvSpPr>
          <p:nvPr>
            <p:ph type="ftr" sz="quarter" idx="11"/>
          </p:nvPr>
        </p:nvSpPr>
        <p:spPr>
          <a:xfrm>
            <a:off x="4775200" y="76201"/>
            <a:ext cx="3860800" cy="288925"/>
          </a:xfrm>
        </p:spPr>
        <p:txBody>
          <a:bodyPr/>
          <a:lstStyle/>
          <a:p>
            <a:r>
              <a:rPr lang="en-US" noProof="0"/>
              <a:t>ADD A FOOTER</a:t>
            </a:r>
            <a:endParaRPr lang="en-US" noProof="0" dirty="0"/>
          </a:p>
        </p:txBody>
      </p:sp>
      <p:sp>
        <p:nvSpPr>
          <p:cNvPr id="16" name="Slide Number Placeholder 15"/>
          <p:cNvSpPr>
            <a:spLocks noGrp="1"/>
          </p:cNvSpPr>
          <p:nvPr>
            <p:ph type="sldNum" sz="quarter" idx="12"/>
          </p:nvPr>
        </p:nvSpPr>
        <p:spPr>
          <a:xfrm>
            <a:off x="10972800" y="6473952"/>
            <a:ext cx="1011936" cy="246888"/>
          </a:xfrm>
        </p:spPr>
        <p:txBody>
          <a:bodyPr/>
          <a:lstStyle/>
          <a:p>
            <a:fld id="{D495E168-DA5E-4888-8D8A-92B118324C14}" type="slidenum">
              <a:rPr lang="en-US" noProof="0" smtClean="0"/>
              <a:pPr/>
              <a:t>‹#›</a:t>
            </a:fld>
            <a:endParaRPr lang="en-US" noProof="0" dirty="0"/>
          </a:p>
        </p:txBody>
      </p:sp>
      <p:sp>
        <p:nvSpPr>
          <p:cNvPr id="7" name="Rectangle 6"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8" name="Rectangle 7">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9" name="Oval 8">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3444903"/>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508000" y="1676400"/>
            <a:ext cx="112776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r>
              <a:rPr lang="en-US" noProof="0"/>
              <a:t>MM.DD.20XX</a:t>
            </a:r>
            <a:endParaRPr lang="en-US" noProof="0" dirty="0"/>
          </a:p>
        </p:txBody>
      </p:sp>
      <p:sp>
        <p:nvSpPr>
          <p:cNvPr id="11" name="Footer Placeholder 10"/>
          <p:cNvSpPr>
            <a:spLocks noGrp="1"/>
          </p:cNvSpPr>
          <p:nvPr>
            <p:ph type="ftr" sz="quarter" idx="11"/>
          </p:nvPr>
        </p:nvSpPr>
        <p:spPr/>
        <p:txBody>
          <a:bodyPr/>
          <a:lstStyle/>
          <a:p>
            <a:r>
              <a:rPr lang="en-US" noProof="0"/>
              <a:t>ADD A FOOTER</a:t>
            </a:r>
            <a:endParaRPr lang="en-US" noProof="0" dirty="0"/>
          </a:p>
        </p:txBody>
      </p:sp>
      <p:sp>
        <p:nvSpPr>
          <p:cNvPr id="16" name="Slide Number Placeholder 1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8" name="Title 7"/>
          <p:cNvSpPr>
            <a:spLocks noGrp="1"/>
          </p:cNvSpPr>
          <p:nvPr>
            <p:ph type="title"/>
          </p:nvPr>
        </p:nvSpPr>
        <p:spPr>
          <a:xfrm>
            <a:off x="240633" y="2947086"/>
            <a:ext cx="11582400" cy="1184825"/>
          </a:xfrm>
        </p:spPr>
        <p:txBody>
          <a:bodyPr rtlCol="0" anchor="t"/>
          <a:lstStyle>
            <a:lvl1pPr algn="r">
              <a:defRPr/>
            </a:lvl1pPr>
          </a:lstStyle>
          <a:p>
            <a:r>
              <a:rPr kumimoji="0" lang="en-US"/>
              <a:t>Click to edit Master title style</a:t>
            </a:r>
          </a:p>
        </p:txBody>
      </p:sp>
      <p:sp>
        <p:nvSpPr>
          <p:cNvPr id="9" name="Rectangle 8">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3" name="Oval 12">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Rectangle 13">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402336" y="457200"/>
            <a:ext cx="11582400" cy="841248"/>
          </a:xfrm>
        </p:spPr>
        <p:txBody>
          <a:bodyPr/>
          <a:lstStyle/>
          <a:p>
            <a:r>
              <a:rPr kumimoji="0" lang="en-US"/>
              <a:t>Click to edit Master title style</a:t>
            </a:r>
          </a:p>
        </p:txBody>
      </p:sp>
      <p:sp>
        <p:nvSpPr>
          <p:cNvPr id="14" name="Content Placeholder 13"/>
          <p:cNvSpPr>
            <a:spLocks noGrp="1"/>
          </p:cNvSpPr>
          <p:nvPr>
            <p:ph sz="half" idx="1"/>
          </p:nvPr>
        </p:nvSpPr>
        <p:spPr>
          <a:xfrm>
            <a:off x="406400" y="1600200"/>
            <a:ext cx="5588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6197600" y="1600200"/>
            <a:ext cx="57912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r>
              <a:rPr lang="en-US" noProof="0"/>
              <a:t>MM.DD.20XX</a:t>
            </a:r>
            <a:endParaRPr lang="en-US" noProof="0" dirty="0"/>
          </a:p>
        </p:txBody>
      </p:sp>
      <p:sp>
        <p:nvSpPr>
          <p:cNvPr id="10" name="Footer Placeholder 9"/>
          <p:cNvSpPr>
            <a:spLocks noGrp="1"/>
          </p:cNvSpPr>
          <p:nvPr>
            <p:ph type="ftr" sz="quarter" idx="11"/>
          </p:nvPr>
        </p:nvSpPr>
        <p:spPr/>
        <p:txBody>
          <a:bodyPr/>
          <a:lstStyle/>
          <a:p>
            <a:r>
              <a:rPr lang="en-US" noProof="0"/>
              <a:t>ADD A FOOTER</a:t>
            </a:r>
            <a:endParaRPr lang="en-US" noProof="0" dirty="0"/>
          </a:p>
        </p:txBody>
      </p:sp>
      <p:sp>
        <p:nvSpPr>
          <p:cNvPr id="31" name="Slide Number Placeholder 30"/>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1" name="Oval 10">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406400" y="5410200"/>
            <a:ext cx="114808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375259" y="666750"/>
            <a:ext cx="57207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6193367" y="666750"/>
            <a:ext cx="5722988"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375259" y="1316038"/>
            <a:ext cx="5720741"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6198307" y="1316038"/>
            <a:ext cx="571804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a:xfrm>
            <a:off x="10972800" y="6477000"/>
            <a:ext cx="1016000" cy="246888"/>
          </a:xfrm>
        </p:spPr>
        <p:txBody>
          <a:bodyPr/>
          <a:lstStyle/>
          <a:p>
            <a:fld id="{D495E168-DA5E-4888-8D8A-92B118324C14}" type="slidenum">
              <a:rPr lang="en-US" noProof="0" smtClean="0"/>
              <a:pPr/>
              <a:t>‹#›</a:t>
            </a:fld>
            <a:endParaRPr lang="en-US" noProof="0" dirty="0"/>
          </a:p>
        </p:txBody>
      </p:sp>
      <p:sp>
        <p:nvSpPr>
          <p:cNvPr id="11" name="Straight Connector 10"/>
          <p:cNvSpPr>
            <a:spLocks noChangeShapeType="1"/>
          </p:cNvSpPr>
          <p:nvPr/>
        </p:nvSpPr>
        <p:spPr bwMode="auto">
          <a:xfrm>
            <a:off x="685800" y="6019801"/>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4" name="Rectangle 13">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402336" y="457200"/>
            <a:ext cx="115824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r>
              <a:rPr lang="en-US" noProof="0"/>
              <a:t>MM.DD.20XX</a:t>
            </a:r>
            <a:endParaRPr lang="en-US" noProof="0" dirty="0"/>
          </a:p>
        </p:txBody>
      </p:sp>
      <p:sp>
        <p:nvSpPr>
          <p:cNvPr id="21" name="Footer Placeholder 20"/>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8" name="Rectangle 7">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9" name="Oval 8">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noProof="0"/>
              <a:t>MM.DD.20XX</a:t>
            </a:r>
            <a:endParaRPr lang="en-US" noProof="0" dirty="0"/>
          </a:p>
        </p:txBody>
      </p:sp>
      <p:sp>
        <p:nvSpPr>
          <p:cNvPr id="24" name="Footer Placeholder 23"/>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5" name="Rectangle 4"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8" name="Oval 7">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685800" y="5849118"/>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609600" y="5486400"/>
            <a:ext cx="112776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609601" y="609600"/>
            <a:ext cx="4011084"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4766733" y="609600"/>
            <a:ext cx="7120467"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r>
              <a:rPr lang="en-US" noProof="0"/>
              <a:t>MM.DD.20XX</a:t>
            </a:r>
            <a:endParaRPr lang="en-US" noProof="0" dirty="0"/>
          </a:p>
        </p:txBody>
      </p:sp>
      <p:sp>
        <p:nvSpPr>
          <p:cNvPr id="29" name="Footer Placeholder 28"/>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9" name="Rectangle 8"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1" name="Oval 10">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4673600" y="616634"/>
            <a:ext cx="67056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a:t>Click icon to add picture</a:t>
            </a:r>
            <a:endParaRPr kumimoji="0" lang="en-US" dirty="0"/>
          </a:p>
        </p:txBody>
      </p:sp>
      <p:sp>
        <p:nvSpPr>
          <p:cNvPr id="7" name="Date Placeholder 6"/>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31" name="Slide Number Placeholder 30"/>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7" name="Title 16"/>
          <p:cNvSpPr>
            <a:spLocks noGrp="1"/>
          </p:cNvSpPr>
          <p:nvPr>
            <p:ph type="title"/>
          </p:nvPr>
        </p:nvSpPr>
        <p:spPr>
          <a:xfrm>
            <a:off x="508000" y="4993760"/>
            <a:ext cx="78232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508000" y="5533218"/>
            <a:ext cx="78232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Rectangle 7"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406400" y="1554163"/>
            <a:ext cx="115824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8636000" y="76201"/>
            <a:ext cx="3352800" cy="288925"/>
          </a:xfrm>
          <a:prstGeom prst="rect">
            <a:avLst/>
          </a:prstGeom>
        </p:spPr>
        <p:txBody>
          <a:bodyPr vert="horz"/>
          <a:lstStyle>
            <a:lvl1pPr algn="l" eaLnBrk="1" latinLnBrk="0" hangingPunct="1">
              <a:defRPr kumimoji="0" sz="1200">
                <a:solidFill>
                  <a:schemeClr val="accent1">
                    <a:shade val="75000"/>
                  </a:schemeClr>
                </a:solidFill>
              </a:defRPr>
            </a:lvl1pPr>
          </a:lstStyle>
          <a:p>
            <a:r>
              <a:rPr lang="en-US" noProof="0"/>
              <a:t>MM.DD.20XX</a:t>
            </a:r>
            <a:endParaRPr lang="en-US" noProof="0" dirty="0"/>
          </a:p>
        </p:txBody>
      </p:sp>
      <p:sp>
        <p:nvSpPr>
          <p:cNvPr id="28" name="Footer Placeholder 27"/>
          <p:cNvSpPr>
            <a:spLocks noGrp="1"/>
          </p:cNvSpPr>
          <p:nvPr>
            <p:ph type="ftr" sz="quarter" idx="3"/>
          </p:nvPr>
        </p:nvSpPr>
        <p:spPr>
          <a:xfrm>
            <a:off x="4165600" y="76201"/>
            <a:ext cx="4470400" cy="288925"/>
          </a:xfrm>
          <a:prstGeom prst="rect">
            <a:avLst/>
          </a:prstGeom>
        </p:spPr>
        <p:txBody>
          <a:bodyPr vert="horz"/>
          <a:lstStyle>
            <a:lvl1pPr algn="r" eaLnBrk="1" latinLnBrk="0" hangingPunct="1">
              <a:defRPr kumimoji="0" sz="1200">
                <a:solidFill>
                  <a:schemeClr val="accent1">
                    <a:shade val="75000"/>
                  </a:schemeClr>
                </a:solidFill>
              </a:defRPr>
            </a:lvl1pPr>
          </a:lstStyle>
          <a:p>
            <a:r>
              <a:rPr lang="en-US" noProof="0"/>
              <a:t>ADD A FOOTER</a:t>
            </a:r>
            <a:endParaRPr lang="en-US" noProof="0" dirty="0"/>
          </a:p>
        </p:txBody>
      </p:sp>
      <p:sp>
        <p:nvSpPr>
          <p:cNvPr id="5" name="Slide Number Placeholder 4"/>
          <p:cNvSpPr>
            <a:spLocks noGrp="1"/>
          </p:cNvSpPr>
          <p:nvPr>
            <p:ph type="sldNum" sz="quarter" idx="4"/>
          </p:nvPr>
        </p:nvSpPr>
        <p:spPr>
          <a:xfrm>
            <a:off x="10972800" y="6477001"/>
            <a:ext cx="1016000" cy="244475"/>
          </a:xfrm>
          <a:prstGeom prst="rect">
            <a:avLst/>
          </a:prstGeom>
        </p:spPr>
        <p:txBody>
          <a:bodyPr vert="horz"/>
          <a:lstStyle>
            <a:lvl1pPr algn="r" eaLnBrk="1" latinLnBrk="0" hangingPunct="1">
              <a:defRPr kumimoji="0" sz="1200">
                <a:solidFill>
                  <a:schemeClr val="accent1">
                    <a:shade val="75000"/>
                  </a:schemeClr>
                </a:solidFill>
              </a:defRPr>
            </a:lvl1pPr>
          </a:lstStyle>
          <a:p>
            <a:fld id="{D495E168-DA5E-4888-8D8A-92B118324C14}" type="slidenum">
              <a:rPr lang="en-US" noProof="0" smtClean="0"/>
              <a:pPr/>
              <a:t>‹#›</a:t>
            </a:fld>
            <a:endParaRPr lang="en-US" noProof="0" dirty="0"/>
          </a:p>
        </p:txBody>
      </p:sp>
      <p:sp>
        <p:nvSpPr>
          <p:cNvPr id="10" name="Title Placeholder 9"/>
          <p:cNvSpPr>
            <a:spLocks noGrp="1"/>
          </p:cNvSpPr>
          <p:nvPr>
            <p:ph type="title"/>
          </p:nvPr>
        </p:nvSpPr>
        <p:spPr>
          <a:xfrm>
            <a:off x="406400" y="457200"/>
            <a:ext cx="115824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685800" y="1050899"/>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685800" y="1057987"/>
            <a:ext cx="1150620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653" r:id="rId12"/>
    <p:sldLayoutId id="2147483677" r:id="rId13"/>
    <p:sldLayoutId id="2147483678" r:id="rId14"/>
    <p:sldLayoutId id="2147483679" r:id="rId15"/>
    <p:sldLayoutId id="2147483681" r:id="rId16"/>
    <p:sldLayoutId id="2147483682" r:id="rId17"/>
    <p:sldLayoutId id="2147483683" r:id="rId18"/>
    <p:sldLayoutId id="2147483684" r:id="rId19"/>
    <p:sldLayoutId id="2147483685" r:id="rId20"/>
    <p:sldLayoutId id="2147483686" r:id="rId21"/>
    <p:sldLayoutId id="2147483689" r:id="rId22"/>
    <p:sldLayoutId id="2147483690" r:id="rId23"/>
    <p:sldLayoutId id="2147483691" r:id="rId24"/>
    <p:sldLayoutId id="2147483692" r:id="rId25"/>
    <p:sldLayoutId id="2147483693" r:id="rId26"/>
    <p:sldLayoutId id="2147483694" r:id="rId27"/>
    <p:sldLayoutId id="2147483687" r:id="rId28"/>
    <p:sldLayoutId id="2147483695" r:id="rId29"/>
    <p:sldLayoutId id="2147483688" r:id="rId30"/>
  </p:sldLayoutIdLst>
  <p:hf hdr="0" dt="0"/>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2D922-1637-66B4-2E30-7EF4F02980D6}"/>
              </a:ext>
            </a:extLst>
          </p:cNvPr>
          <p:cNvSpPr>
            <a:spLocks noGrp="1"/>
          </p:cNvSpPr>
          <p:nvPr>
            <p:ph type="title"/>
          </p:nvPr>
        </p:nvSpPr>
        <p:spPr>
          <a:xfrm>
            <a:off x="1881554" y="271341"/>
            <a:ext cx="11087100" cy="1325563"/>
          </a:xfrm>
        </p:spPr>
        <p:txBody>
          <a:bodyPr>
            <a:normAutofit/>
          </a:bodyPr>
          <a:lstStyle/>
          <a:p>
            <a:pPr marL="0" lvl="0" indent="0" rtl="0">
              <a:spcBef>
                <a:spcPts val="0"/>
              </a:spcBef>
              <a:spcAft>
                <a:spcPts val="0"/>
              </a:spcAft>
            </a:pPr>
            <a:r>
              <a:rPr lang="en-US" sz="4000" b="1" dirty="0">
                <a:solidFill>
                  <a:srgbClr val="F7F1E4"/>
                </a:solidFill>
                <a:latin typeface="Times New Roman"/>
                <a:ea typeface="Times New Roman"/>
                <a:cs typeface="Times New Roman"/>
                <a:sym typeface="Times New Roman"/>
              </a:rPr>
              <a:t>EMPLOYEE DATA ANALYSIS</a:t>
            </a:r>
            <a:br>
              <a:rPr lang="en-US" sz="4000" b="1" dirty="0">
                <a:solidFill>
                  <a:srgbClr val="F7F1E4"/>
                </a:solidFill>
                <a:latin typeface="Times New Roman"/>
                <a:ea typeface="Times New Roman"/>
                <a:cs typeface="Times New Roman"/>
                <a:sym typeface="Times New Roman"/>
              </a:rPr>
            </a:br>
            <a:r>
              <a:rPr lang="en-US" sz="4000" b="1" dirty="0">
                <a:solidFill>
                  <a:srgbClr val="F7F1E4"/>
                </a:solidFill>
                <a:latin typeface="Times New Roman"/>
                <a:ea typeface="Times New Roman"/>
                <a:cs typeface="Times New Roman"/>
                <a:sym typeface="Times New Roman"/>
              </a:rPr>
              <a:t>          USING EXCEL</a:t>
            </a:r>
            <a:endParaRPr lang="en-IN" sz="4000" b="1" dirty="0">
              <a:solidFill>
                <a:srgbClr val="F7F1E4"/>
              </a:solidFill>
            </a:endParaRPr>
          </a:p>
        </p:txBody>
      </p:sp>
      <p:sp>
        <p:nvSpPr>
          <p:cNvPr id="5" name="TextBox 4">
            <a:extLst>
              <a:ext uri="{FF2B5EF4-FFF2-40B4-BE49-F238E27FC236}">
                <a16:creationId xmlns:a16="http://schemas.microsoft.com/office/drawing/2014/main" id="{03A24087-6BB9-C5DC-81BE-7C5BE84B661E}"/>
              </a:ext>
            </a:extLst>
          </p:cNvPr>
          <p:cNvSpPr txBox="1"/>
          <p:nvPr/>
        </p:nvSpPr>
        <p:spPr>
          <a:xfrm>
            <a:off x="401217" y="2686896"/>
            <a:ext cx="10590244" cy="2246769"/>
          </a:xfrm>
          <a:prstGeom prst="rect">
            <a:avLst/>
          </a:prstGeom>
          <a:noFill/>
        </p:spPr>
        <p:txBody>
          <a:bodyPr wrap="square" rtlCol="0">
            <a:spAutoFit/>
          </a:bodyPr>
          <a:lstStyle/>
          <a:p>
            <a:r>
              <a:rPr lang="en-IN" sz="2800" dirty="0">
                <a:solidFill>
                  <a:srgbClr val="F7F1E4"/>
                </a:solidFill>
                <a:latin typeface="Times New Roman" panose="02020603050405020304" pitchFamily="18" charset="0"/>
                <a:ea typeface="Lato"/>
                <a:cs typeface="Times New Roman" panose="02020603050405020304" pitchFamily="18" charset="0"/>
                <a:sym typeface="Lato"/>
              </a:rPr>
              <a:t>NAME: NAGESHWARI K</a:t>
            </a:r>
          </a:p>
          <a:p>
            <a:r>
              <a:rPr lang="en-IN" sz="2800" dirty="0">
                <a:solidFill>
                  <a:srgbClr val="F7F1E4"/>
                </a:solidFill>
                <a:latin typeface="Times New Roman" panose="02020603050405020304" pitchFamily="18" charset="0"/>
                <a:ea typeface="Lato"/>
                <a:cs typeface="Times New Roman" panose="02020603050405020304" pitchFamily="18" charset="0"/>
                <a:sym typeface="Lato"/>
              </a:rPr>
              <a:t>REGISTER NO : asunm1325312208208</a:t>
            </a:r>
          </a:p>
          <a:p>
            <a:r>
              <a:rPr lang="en-IN" sz="2800" dirty="0">
                <a:solidFill>
                  <a:srgbClr val="F7F1E4"/>
                </a:solidFill>
                <a:latin typeface="Times New Roman" panose="02020603050405020304" pitchFamily="18" charset="0"/>
                <a:ea typeface="Lato"/>
                <a:cs typeface="Times New Roman" panose="02020603050405020304" pitchFamily="18" charset="0"/>
                <a:sym typeface="Lato"/>
              </a:rPr>
              <a:t>DEPARTMENT : COMMERCE</a:t>
            </a:r>
          </a:p>
          <a:p>
            <a:r>
              <a:rPr lang="en-US" sz="2800" dirty="0">
                <a:solidFill>
                  <a:srgbClr val="F7F1E4"/>
                </a:solidFill>
                <a:latin typeface="Times New Roman" panose="02020603050405020304" pitchFamily="18" charset="0"/>
                <a:ea typeface="Lato"/>
                <a:cs typeface="Times New Roman" panose="02020603050405020304" pitchFamily="18" charset="0"/>
                <a:sym typeface="Lato"/>
              </a:rPr>
              <a:t>COLLEGE : SIR THEAGARAYA COLLEGE</a:t>
            </a:r>
          </a:p>
          <a:p>
            <a:endParaRPr lang="en-IN" sz="2800" dirty="0">
              <a:solidFill>
                <a:srgbClr val="F7F1E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85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84EED1-1BD7-3AE4-30DE-F7A67D82E16A}"/>
              </a:ext>
            </a:extLst>
          </p:cNvPr>
          <p:cNvSpPr txBox="1"/>
          <p:nvPr/>
        </p:nvSpPr>
        <p:spPr>
          <a:xfrm>
            <a:off x="662473" y="489957"/>
            <a:ext cx="7333861"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RESULTS</a:t>
            </a:r>
            <a:endParaRPr lang="en-IN" sz="3600" b="1" dirty="0">
              <a:solidFill>
                <a:schemeClr val="bg1"/>
              </a:solidFill>
            </a:endParaRPr>
          </a:p>
        </p:txBody>
      </p:sp>
      <p:pic>
        <p:nvPicPr>
          <p:cNvPr id="7" name="Picture 6">
            <a:extLst>
              <a:ext uri="{FF2B5EF4-FFF2-40B4-BE49-F238E27FC236}">
                <a16:creationId xmlns:a16="http://schemas.microsoft.com/office/drawing/2014/main" id="{D75786D9-3EFB-1AC8-C97D-2EC4E194DE30}"/>
              </a:ext>
            </a:extLst>
          </p:cNvPr>
          <p:cNvPicPr>
            <a:picLocks noChangeAspect="1"/>
          </p:cNvPicPr>
          <p:nvPr/>
        </p:nvPicPr>
        <p:blipFill>
          <a:blip r:embed="rId2"/>
          <a:stretch>
            <a:fillRect/>
          </a:stretch>
        </p:blipFill>
        <p:spPr>
          <a:xfrm>
            <a:off x="513183" y="1436713"/>
            <a:ext cx="11028784" cy="4991878"/>
          </a:xfrm>
          <a:prstGeom prst="rect">
            <a:avLst/>
          </a:prstGeom>
        </p:spPr>
      </p:pic>
      <p:graphicFrame>
        <p:nvGraphicFramePr>
          <p:cNvPr id="8" name="Object 7">
            <a:extLst>
              <a:ext uri="{FF2B5EF4-FFF2-40B4-BE49-F238E27FC236}">
                <a16:creationId xmlns:a16="http://schemas.microsoft.com/office/drawing/2014/main" id="{0053210B-007F-2F61-A8E5-BB39D126E48E}"/>
              </a:ext>
            </a:extLst>
          </p:cNvPr>
          <p:cNvGraphicFramePr>
            <a:graphicFrameLocks noChangeAspect="1"/>
          </p:cNvGraphicFramePr>
          <p:nvPr>
            <p:extLst>
              <p:ext uri="{D42A27DB-BD31-4B8C-83A1-F6EECF244321}">
                <p14:modId xmlns:p14="http://schemas.microsoft.com/office/powerpoint/2010/main" val="3009867528"/>
              </p:ext>
            </p:extLst>
          </p:nvPr>
        </p:nvGraphicFramePr>
        <p:xfrm>
          <a:off x="2845837" y="592393"/>
          <a:ext cx="1017037" cy="1688639"/>
        </p:xfrm>
        <a:graphic>
          <a:graphicData uri="http://schemas.openxmlformats.org/presentationml/2006/ole">
            <mc:AlternateContent xmlns:mc="http://schemas.openxmlformats.org/markup-compatibility/2006">
              <mc:Choice xmlns:v="urn:schemas-microsoft-com:vml" Requires="v">
                <p:oleObj name="Worksheet" showAsIcon="1" r:id="rId3" imgW="381071" imgH="792685" progId="Excel.Sheet.12">
                  <p:embed/>
                </p:oleObj>
              </mc:Choice>
              <mc:Fallback>
                <p:oleObj name="Worksheet" showAsIcon="1" r:id="rId3" imgW="381071" imgH="792685" progId="Excel.Sheet.12">
                  <p:embed/>
                  <p:pic>
                    <p:nvPicPr>
                      <p:cNvPr id="0" name=""/>
                      <p:cNvPicPr/>
                      <p:nvPr/>
                    </p:nvPicPr>
                    <p:blipFill>
                      <a:blip r:embed="rId4"/>
                      <a:stretch>
                        <a:fillRect/>
                      </a:stretch>
                    </p:blipFill>
                    <p:spPr>
                      <a:xfrm>
                        <a:off x="2845837" y="592393"/>
                        <a:ext cx="1017037" cy="1688639"/>
                      </a:xfrm>
                      <a:prstGeom prst="rect">
                        <a:avLst/>
                      </a:prstGeom>
                    </p:spPr>
                  </p:pic>
                </p:oleObj>
              </mc:Fallback>
            </mc:AlternateContent>
          </a:graphicData>
        </a:graphic>
      </p:graphicFrame>
      <p:sp>
        <p:nvSpPr>
          <p:cNvPr id="9" name="Arrow: Left 8">
            <a:extLst>
              <a:ext uri="{FF2B5EF4-FFF2-40B4-BE49-F238E27FC236}">
                <a16:creationId xmlns:a16="http://schemas.microsoft.com/office/drawing/2014/main" id="{AF72DC68-5964-A23C-42E3-F05B54472814}"/>
              </a:ext>
            </a:extLst>
          </p:cNvPr>
          <p:cNvSpPr/>
          <p:nvPr/>
        </p:nvSpPr>
        <p:spPr>
          <a:xfrm>
            <a:off x="3769567" y="752574"/>
            <a:ext cx="410546" cy="279919"/>
          </a:xfrm>
          <a:prstGeom prst="leftArrow">
            <a:avLst/>
          </a:prstGeom>
          <a:solidFill>
            <a:schemeClr val="bg2"/>
          </a:solidFill>
          <a:ln w="12700" cap="flat">
            <a:noFill/>
            <a:prstDash val="solid"/>
            <a:miter/>
          </a:ln>
        </p:spPr>
        <p:txBody>
          <a:bodyPr rtlCol="0" anchor="ctr"/>
          <a:lstStyle/>
          <a:p>
            <a:pPr algn="l"/>
            <a:endParaRPr lang="en-IN" dirty="0"/>
          </a:p>
        </p:txBody>
      </p:sp>
      <p:sp>
        <p:nvSpPr>
          <p:cNvPr id="11" name="TextBox 10">
            <a:extLst>
              <a:ext uri="{FF2B5EF4-FFF2-40B4-BE49-F238E27FC236}">
                <a16:creationId xmlns:a16="http://schemas.microsoft.com/office/drawing/2014/main" id="{56AD5830-E5CD-2128-2B0C-D4490DD49DC9}"/>
              </a:ext>
            </a:extLst>
          </p:cNvPr>
          <p:cNvSpPr txBox="1"/>
          <p:nvPr/>
        </p:nvSpPr>
        <p:spPr>
          <a:xfrm>
            <a:off x="4254758" y="652756"/>
            <a:ext cx="3013789" cy="461665"/>
          </a:xfrm>
          <a:prstGeom prst="rect">
            <a:avLst/>
          </a:prstGeom>
          <a:noFill/>
        </p:spPr>
        <p:txBody>
          <a:bodyPr wrap="square" rtlCol="0">
            <a:spAutoFit/>
          </a:bodyPr>
          <a:lstStyle/>
          <a:p>
            <a:r>
              <a:rPr lang="en-IN" sz="2400" dirty="0">
                <a:solidFill>
                  <a:srgbClr val="F7F1E4"/>
                </a:solidFill>
                <a:latin typeface="Times New Roman" panose="02020603050405020304" pitchFamily="18" charset="0"/>
                <a:cs typeface="Times New Roman" panose="02020603050405020304" pitchFamily="18" charset="0"/>
              </a:rPr>
              <a:t>(click to open file)</a:t>
            </a:r>
          </a:p>
        </p:txBody>
      </p:sp>
    </p:spTree>
    <p:extLst>
      <p:ext uri="{BB962C8B-B14F-4D97-AF65-F5344CB8AC3E}">
        <p14:creationId xmlns:p14="http://schemas.microsoft.com/office/powerpoint/2010/main" val="316160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569ABC-B9E0-24A5-77AD-D7975457C51F}"/>
              </a:ext>
            </a:extLst>
          </p:cNvPr>
          <p:cNvSpPr>
            <a:spLocks noGrp="1"/>
          </p:cNvSpPr>
          <p:nvPr>
            <p:ph type="ftr" sz="quarter" idx="11"/>
          </p:nvPr>
        </p:nvSpPr>
        <p:spPr/>
        <p:txBody>
          <a:bodyPr/>
          <a:lstStyle/>
          <a:p>
            <a:r>
              <a:rPr lang="en-US" noProof="0"/>
              <a:t>ADD A FOOTER</a:t>
            </a:r>
            <a:endParaRPr lang="en-US" noProof="0" dirty="0"/>
          </a:p>
        </p:txBody>
      </p:sp>
      <p:sp>
        <p:nvSpPr>
          <p:cNvPr id="2" name="Slide Number Placeholder 1">
            <a:extLst>
              <a:ext uri="{FF2B5EF4-FFF2-40B4-BE49-F238E27FC236}">
                <a16:creationId xmlns:a16="http://schemas.microsoft.com/office/drawing/2014/main" id="{CD146581-7D4F-F678-1233-60516C3CB627}"/>
              </a:ext>
            </a:extLst>
          </p:cNvPr>
          <p:cNvSpPr>
            <a:spLocks noGrp="1"/>
          </p:cNvSpPr>
          <p:nvPr>
            <p:ph type="sldNum" sz="quarter" idx="12"/>
          </p:nvPr>
        </p:nvSpPr>
        <p:spPr/>
        <p:txBody>
          <a:bodyPr/>
          <a:lstStyle/>
          <a:p>
            <a:fld id="{D495E168-DA5E-4888-8D8A-92B118324C14}" type="slidenum">
              <a:rPr lang="en-US" noProof="0" smtClean="0"/>
              <a:pPr/>
              <a:t>11</a:t>
            </a:fld>
            <a:endParaRPr lang="en-US" noProof="0" dirty="0"/>
          </a:p>
        </p:txBody>
      </p:sp>
      <p:sp>
        <p:nvSpPr>
          <p:cNvPr id="4" name="TextBox 3">
            <a:extLst>
              <a:ext uri="{FF2B5EF4-FFF2-40B4-BE49-F238E27FC236}">
                <a16:creationId xmlns:a16="http://schemas.microsoft.com/office/drawing/2014/main" id="{364015E1-F51E-E6E3-27A9-94FC0DED979B}"/>
              </a:ext>
            </a:extLst>
          </p:cNvPr>
          <p:cNvSpPr txBox="1"/>
          <p:nvPr/>
        </p:nvSpPr>
        <p:spPr>
          <a:xfrm>
            <a:off x="485192" y="475861"/>
            <a:ext cx="7427167"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CONCLUSION</a:t>
            </a:r>
            <a:endParaRPr lang="en-IN" sz="3600" b="1" dirty="0">
              <a:solidFill>
                <a:schemeClr val="bg1"/>
              </a:solidFill>
            </a:endParaRPr>
          </a:p>
        </p:txBody>
      </p:sp>
      <p:sp>
        <p:nvSpPr>
          <p:cNvPr id="5" name="TextBox 4">
            <a:extLst>
              <a:ext uri="{FF2B5EF4-FFF2-40B4-BE49-F238E27FC236}">
                <a16:creationId xmlns:a16="http://schemas.microsoft.com/office/drawing/2014/main" id="{CF2BF65E-00D8-5943-0A27-89C25A36CDBF}"/>
              </a:ext>
            </a:extLst>
          </p:cNvPr>
          <p:cNvSpPr txBox="1"/>
          <p:nvPr/>
        </p:nvSpPr>
        <p:spPr>
          <a:xfrm>
            <a:off x="998375" y="1287624"/>
            <a:ext cx="10748865" cy="3539430"/>
          </a:xfrm>
          <a:prstGeom prst="rect">
            <a:avLst/>
          </a:prstGeom>
          <a:noFill/>
        </p:spPr>
        <p:txBody>
          <a:bodyPr wrap="square" rtlCol="0">
            <a:spAutoFit/>
          </a:bodyPr>
          <a:lstStyle/>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Employee management system is an application based system, </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having two applications developed, one for employers to </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manage employee details and another for employees to mark </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their attendance. Every organization whether government or </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private uses an information system to store data of their staff. </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However, in India it is found that many small scale industries </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use pen and paper to keep a record</a:t>
            </a:r>
            <a:r>
              <a:rPr lang="en-US" sz="2800" dirty="0">
                <a:solidFill>
                  <a:schemeClr val="tx2"/>
                </a:solidFill>
                <a:latin typeface="Times New Roman"/>
                <a:ea typeface="Times New Roman"/>
                <a:cs typeface="Times New Roman"/>
                <a:sym typeface="Times New Roman"/>
              </a:rPr>
              <a:t>.</a:t>
            </a:r>
          </a:p>
          <a:p>
            <a:pPr algn="just"/>
            <a:endParaRPr lang="en-IN" sz="2800" dirty="0">
              <a:solidFill>
                <a:schemeClr val="tx2"/>
              </a:solidFill>
            </a:endParaRPr>
          </a:p>
        </p:txBody>
      </p:sp>
    </p:spTree>
    <p:extLst>
      <p:ext uri="{BB962C8B-B14F-4D97-AF65-F5344CB8AC3E}">
        <p14:creationId xmlns:p14="http://schemas.microsoft.com/office/powerpoint/2010/main" val="276125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0E9177-9348-5ABA-794A-B308D0251EE9}"/>
              </a:ext>
            </a:extLst>
          </p:cNvPr>
          <p:cNvSpPr txBox="1"/>
          <p:nvPr/>
        </p:nvSpPr>
        <p:spPr>
          <a:xfrm>
            <a:off x="3837753" y="977321"/>
            <a:ext cx="10711542"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PROJECT TITLE</a:t>
            </a:r>
            <a:endParaRPr lang="en-IN" sz="4000" b="1" dirty="0">
              <a:solidFill>
                <a:schemeClr val="bg1"/>
              </a:solidFill>
            </a:endParaRPr>
          </a:p>
        </p:txBody>
      </p:sp>
      <p:sp>
        <p:nvSpPr>
          <p:cNvPr id="6" name="TextBox 5">
            <a:extLst>
              <a:ext uri="{FF2B5EF4-FFF2-40B4-BE49-F238E27FC236}">
                <a16:creationId xmlns:a16="http://schemas.microsoft.com/office/drawing/2014/main" id="{CA9D86BE-329E-1F16-5F5A-BD834E238801}"/>
              </a:ext>
            </a:extLst>
          </p:cNvPr>
          <p:cNvSpPr txBox="1"/>
          <p:nvPr/>
        </p:nvSpPr>
        <p:spPr>
          <a:xfrm>
            <a:off x="205274" y="2583228"/>
            <a:ext cx="11038114" cy="1569660"/>
          </a:xfrm>
          <a:prstGeom prst="rect">
            <a:avLst/>
          </a:prstGeom>
          <a:noFill/>
        </p:spPr>
        <p:txBody>
          <a:bodyPr wrap="square" rtlCol="0">
            <a:spAutoFit/>
          </a:bodyPr>
          <a:lstStyle/>
          <a:p>
            <a:pPr marL="0" lvl="0" indent="0" algn="ctr" rtl="0">
              <a:spcBef>
                <a:spcPts val="0"/>
              </a:spcBef>
              <a:spcAft>
                <a:spcPts val="0"/>
              </a:spcAft>
              <a:buNone/>
            </a:pPr>
            <a:r>
              <a:rPr lang="en-US" sz="3200" b="1" dirty="0">
                <a:solidFill>
                  <a:srgbClr val="F7F1E4"/>
                </a:solidFill>
                <a:latin typeface="Times New Roman" panose="02020603050405020304" pitchFamily="18" charset="0"/>
                <a:ea typeface="Lato"/>
                <a:cs typeface="Times New Roman" panose="02020603050405020304" pitchFamily="18" charset="0"/>
                <a:sym typeface="Lato"/>
              </a:rPr>
              <a:t>EMPLOYEE ANALYSIS ACCORDING TO EMPLOYEE ATTENDANCE</a:t>
            </a:r>
            <a:endParaRPr lang="en-US" sz="3200" b="1" dirty="0">
              <a:solidFill>
                <a:srgbClr val="F7F1E4"/>
              </a:solidFill>
              <a:latin typeface="Times New Roman" panose="02020603050405020304" pitchFamily="18" charset="0"/>
              <a:ea typeface="Times New Roman"/>
              <a:cs typeface="Times New Roman" panose="02020603050405020304" pitchFamily="18" charset="0"/>
              <a:sym typeface="Times New Roman"/>
            </a:endParaRPr>
          </a:p>
          <a:p>
            <a:endParaRPr lang="en-IN" sz="3200" b="1" dirty="0">
              <a:solidFill>
                <a:srgbClr val="F7F1E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814655-9CB6-D174-F777-C882B55E02EC}"/>
              </a:ext>
            </a:extLst>
          </p:cNvPr>
          <p:cNvSpPr txBox="1"/>
          <p:nvPr/>
        </p:nvSpPr>
        <p:spPr>
          <a:xfrm>
            <a:off x="1212979" y="403681"/>
            <a:ext cx="10692882" cy="1323439"/>
          </a:xfrm>
          <a:prstGeom prst="rect">
            <a:avLst/>
          </a:prstGeom>
          <a:noFill/>
        </p:spPr>
        <p:txBody>
          <a:bodyPr wrap="square" rtlCol="0">
            <a:spAutoFit/>
          </a:bodyPr>
          <a:lstStyle/>
          <a:p>
            <a:r>
              <a:rPr lang="en-IN" sz="4000" b="1" dirty="0">
                <a:solidFill>
                  <a:schemeClr val="bg1"/>
                </a:solidFill>
                <a:latin typeface="Times New Roman"/>
                <a:ea typeface="Times New Roman"/>
                <a:cs typeface="Times New Roman"/>
                <a:sym typeface="Times New Roman"/>
              </a:rPr>
              <a:t>AGENDA</a:t>
            </a:r>
          </a:p>
          <a:p>
            <a:endParaRPr lang="en-IN" sz="4000" b="1" dirty="0">
              <a:solidFill>
                <a:schemeClr val="bg1"/>
              </a:solidFill>
            </a:endParaRPr>
          </a:p>
        </p:txBody>
      </p:sp>
      <p:sp>
        <p:nvSpPr>
          <p:cNvPr id="5" name="TextBox 4">
            <a:extLst>
              <a:ext uri="{FF2B5EF4-FFF2-40B4-BE49-F238E27FC236}">
                <a16:creationId xmlns:a16="http://schemas.microsoft.com/office/drawing/2014/main" id="{692468F2-EA84-5D57-AB4F-F132EEC7BCB3}"/>
              </a:ext>
            </a:extLst>
          </p:cNvPr>
          <p:cNvSpPr txBox="1"/>
          <p:nvPr/>
        </p:nvSpPr>
        <p:spPr>
          <a:xfrm>
            <a:off x="1212979" y="1539550"/>
            <a:ext cx="9610531" cy="4524315"/>
          </a:xfrm>
          <a:prstGeom prst="rect">
            <a:avLst/>
          </a:prstGeom>
          <a:noFill/>
        </p:spPr>
        <p:txBody>
          <a:bodyPr wrap="square" rtlCol="0">
            <a:spAutoFit/>
          </a:bodyPr>
          <a:lstStyle/>
          <a:p>
            <a:pPr marL="0" lvl="0" indent="0" algn="l" rtl="0">
              <a:spcBef>
                <a:spcPts val="0"/>
              </a:spcBef>
              <a:spcAft>
                <a:spcPts val="0"/>
              </a:spcAft>
              <a:buNone/>
            </a:pPr>
            <a:r>
              <a:rPr lang="en-US" sz="3200" dirty="0">
                <a:solidFill>
                  <a:srgbClr val="F7F1E4"/>
                </a:solidFill>
                <a:latin typeface="Times New Roman"/>
                <a:ea typeface="Times New Roman"/>
                <a:cs typeface="Times New Roman"/>
                <a:sym typeface="Times New Roman"/>
              </a:rPr>
              <a:t>1.PROBLEM STATEMENT</a:t>
            </a:r>
          </a:p>
          <a:p>
            <a:pPr marL="0" lvl="0" indent="0" algn="l" rtl="0">
              <a:spcBef>
                <a:spcPts val="0"/>
              </a:spcBef>
              <a:spcAft>
                <a:spcPts val="0"/>
              </a:spcAft>
              <a:buNone/>
            </a:pPr>
            <a:r>
              <a:rPr lang="en-US" sz="3200" dirty="0">
                <a:solidFill>
                  <a:srgbClr val="F7F1E4"/>
                </a:solidFill>
                <a:latin typeface="Times New Roman"/>
                <a:ea typeface="Times New Roman"/>
                <a:cs typeface="Times New Roman"/>
                <a:sym typeface="Times New Roman"/>
              </a:rPr>
              <a:t>2.PROJECT OVERVIEW</a:t>
            </a:r>
          </a:p>
          <a:p>
            <a:pPr marL="0" lvl="0" indent="0" algn="l" rtl="0">
              <a:spcBef>
                <a:spcPts val="0"/>
              </a:spcBef>
              <a:spcAft>
                <a:spcPts val="0"/>
              </a:spcAft>
              <a:buNone/>
            </a:pPr>
            <a:r>
              <a:rPr lang="en-US" sz="3200" dirty="0">
                <a:solidFill>
                  <a:srgbClr val="F7F1E4"/>
                </a:solidFill>
                <a:latin typeface="Times New Roman"/>
                <a:ea typeface="Times New Roman"/>
                <a:cs typeface="Times New Roman"/>
                <a:sym typeface="Times New Roman"/>
              </a:rPr>
              <a:t>3.END USERS </a:t>
            </a:r>
          </a:p>
          <a:p>
            <a:pPr marL="0" lvl="0" indent="0" algn="l" rtl="0">
              <a:spcBef>
                <a:spcPts val="0"/>
              </a:spcBef>
              <a:spcAft>
                <a:spcPts val="0"/>
              </a:spcAft>
              <a:buNone/>
            </a:pPr>
            <a:r>
              <a:rPr lang="en-US" sz="3200" dirty="0">
                <a:solidFill>
                  <a:srgbClr val="F7F1E4"/>
                </a:solidFill>
                <a:latin typeface="Times New Roman"/>
                <a:ea typeface="Times New Roman"/>
                <a:cs typeface="Times New Roman"/>
                <a:sym typeface="Times New Roman"/>
              </a:rPr>
              <a:t>4.OUR SOLUTION AND PROPOSITION</a:t>
            </a:r>
          </a:p>
          <a:p>
            <a:pPr marL="0" lvl="0" indent="0" algn="l" rtl="0">
              <a:spcBef>
                <a:spcPts val="0"/>
              </a:spcBef>
              <a:spcAft>
                <a:spcPts val="0"/>
              </a:spcAft>
              <a:buNone/>
            </a:pPr>
            <a:r>
              <a:rPr lang="en-US" sz="3200" dirty="0">
                <a:solidFill>
                  <a:srgbClr val="F7F1E4"/>
                </a:solidFill>
                <a:latin typeface="Times New Roman"/>
                <a:ea typeface="Times New Roman"/>
                <a:cs typeface="Times New Roman"/>
                <a:sym typeface="Times New Roman"/>
              </a:rPr>
              <a:t>5.DATASET DESCRIPTION</a:t>
            </a:r>
          </a:p>
          <a:p>
            <a:pPr marL="0" lvl="0" indent="0" algn="l" rtl="0">
              <a:spcBef>
                <a:spcPts val="0"/>
              </a:spcBef>
              <a:spcAft>
                <a:spcPts val="0"/>
              </a:spcAft>
              <a:buNone/>
            </a:pPr>
            <a:r>
              <a:rPr lang="en-US" sz="3200" dirty="0">
                <a:solidFill>
                  <a:srgbClr val="F7F1E4"/>
                </a:solidFill>
                <a:latin typeface="Times New Roman"/>
                <a:ea typeface="Times New Roman"/>
                <a:cs typeface="Times New Roman"/>
                <a:sym typeface="Times New Roman"/>
              </a:rPr>
              <a:t>6.MODELLING APPROACH</a:t>
            </a:r>
          </a:p>
          <a:p>
            <a:pPr marL="0" lvl="0" indent="0" algn="l" rtl="0">
              <a:spcBef>
                <a:spcPts val="0"/>
              </a:spcBef>
              <a:spcAft>
                <a:spcPts val="0"/>
              </a:spcAft>
              <a:buNone/>
            </a:pPr>
            <a:r>
              <a:rPr lang="en-US" sz="3200" dirty="0">
                <a:solidFill>
                  <a:srgbClr val="F7F1E4"/>
                </a:solidFill>
                <a:latin typeface="Times New Roman"/>
                <a:ea typeface="Times New Roman"/>
                <a:cs typeface="Times New Roman"/>
                <a:sym typeface="Times New Roman"/>
              </a:rPr>
              <a:t>7.RESULTS AND DISCUSSION</a:t>
            </a:r>
          </a:p>
          <a:p>
            <a:pPr marL="0" lvl="0" indent="0" algn="l" rtl="0">
              <a:spcBef>
                <a:spcPts val="0"/>
              </a:spcBef>
              <a:spcAft>
                <a:spcPts val="0"/>
              </a:spcAft>
              <a:buNone/>
            </a:pPr>
            <a:r>
              <a:rPr lang="en-US" sz="3200" dirty="0">
                <a:solidFill>
                  <a:srgbClr val="F7F1E4"/>
                </a:solidFill>
                <a:latin typeface="Times New Roman"/>
                <a:ea typeface="Times New Roman"/>
                <a:cs typeface="Times New Roman"/>
                <a:sym typeface="Times New Roman"/>
              </a:rPr>
              <a:t>8.CONCLUSION</a:t>
            </a:r>
          </a:p>
          <a:p>
            <a:endParaRPr lang="en-IN" sz="3200" dirty="0">
              <a:solidFill>
                <a:schemeClr val="tx2"/>
              </a:solidFill>
            </a:endParaRPr>
          </a:p>
        </p:txBody>
      </p:sp>
    </p:spTree>
    <p:extLst>
      <p:ext uri="{BB962C8B-B14F-4D97-AF65-F5344CB8AC3E}">
        <p14:creationId xmlns:p14="http://schemas.microsoft.com/office/powerpoint/2010/main" val="398212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FF71EC-5644-F58B-F6A2-EE7F20187DFD}"/>
              </a:ext>
            </a:extLst>
          </p:cNvPr>
          <p:cNvSpPr txBox="1"/>
          <p:nvPr/>
        </p:nvSpPr>
        <p:spPr>
          <a:xfrm>
            <a:off x="522514" y="578498"/>
            <a:ext cx="10991462"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PROBLEM STATEMENT</a:t>
            </a:r>
            <a:endParaRPr lang="en-IN" sz="4000" b="1" dirty="0">
              <a:solidFill>
                <a:schemeClr val="bg1"/>
              </a:solidFill>
            </a:endParaRPr>
          </a:p>
        </p:txBody>
      </p:sp>
      <p:sp>
        <p:nvSpPr>
          <p:cNvPr id="5" name="TextBox 4">
            <a:extLst>
              <a:ext uri="{FF2B5EF4-FFF2-40B4-BE49-F238E27FC236}">
                <a16:creationId xmlns:a16="http://schemas.microsoft.com/office/drawing/2014/main" id="{20DA22DA-53C3-ED31-3BE5-C9279D73B172}"/>
              </a:ext>
            </a:extLst>
          </p:cNvPr>
          <p:cNvSpPr txBox="1"/>
          <p:nvPr/>
        </p:nvSpPr>
        <p:spPr>
          <a:xfrm>
            <a:off x="849086" y="1581179"/>
            <a:ext cx="10664890" cy="3785652"/>
          </a:xfrm>
          <a:prstGeom prst="rect">
            <a:avLst/>
          </a:prstGeom>
          <a:noFill/>
        </p:spPr>
        <p:txBody>
          <a:bodyPr wrap="square" rtlCol="0">
            <a:spAutoFit/>
          </a:bodyPr>
          <a:lstStyle/>
          <a:p>
            <a:pPr marL="0" lvl="0" indent="0" algn="just" rtl="0">
              <a:spcBef>
                <a:spcPts val="0"/>
              </a:spcBef>
              <a:spcAft>
                <a:spcPts val="0"/>
              </a:spcAft>
              <a:buNone/>
            </a:pPr>
            <a:r>
              <a:rPr lang="en-US" sz="2400" dirty="0">
                <a:solidFill>
                  <a:srgbClr val="F7F1E4"/>
                </a:solidFill>
                <a:latin typeface="Times New Roman" panose="02020603050405020304" pitchFamily="18" charset="0"/>
                <a:ea typeface="Times New Roman"/>
                <a:cs typeface="Times New Roman" panose="02020603050405020304" pitchFamily="18" charset="0"/>
                <a:sym typeface="Times New Roman"/>
              </a:rPr>
              <a:t>Employee management system is an application based system, having two applications developed, one for employers to manage employee details and another for employees to mark their attendance. Every organization whether government or private uses an information system to store data of their staff.</a:t>
            </a:r>
          </a:p>
          <a:p>
            <a:pPr marL="0" lvl="0" indent="0" algn="just" rtl="0">
              <a:spcBef>
                <a:spcPts val="0"/>
              </a:spcBef>
              <a:spcAft>
                <a:spcPts val="0"/>
              </a:spcAft>
              <a:buNone/>
            </a:pPr>
            <a:r>
              <a:rPr lang="en-US" sz="2400" dirty="0">
                <a:solidFill>
                  <a:srgbClr val="F7F1E4"/>
                </a:solidFill>
                <a:latin typeface="Times New Roman" panose="02020603050405020304" pitchFamily="18" charset="0"/>
                <a:ea typeface="Lato"/>
                <a:cs typeface="Times New Roman" panose="02020603050405020304" pitchFamily="18" charset="0"/>
                <a:sym typeface="Lato"/>
              </a:rPr>
              <a:t>Keywords : attendance, employee management, payroll, </a:t>
            </a:r>
          </a:p>
          <a:p>
            <a:pPr marL="0" lvl="0" indent="0" algn="just" rtl="0">
              <a:spcBef>
                <a:spcPts val="0"/>
              </a:spcBef>
              <a:spcAft>
                <a:spcPts val="0"/>
              </a:spcAft>
              <a:buNone/>
            </a:pPr>
            <a:r>
              <a:rPr lang="en-US" sz="2400" dirty="0">
                <a:solidFill>
                  <a:srgbClr val="F7F1E4"/>
                </a:solidFill>
                <a:latin typeface="Times New Roman" panose="02020603050405020304" pitchFamily="18" charset="0"/>
                <a:ea typeface="Lato"/>
                <a:cs typeface="Times New Roman" panose="02020603050405020304" pitchFamily="18" charset="0"/>
                <a:sym typeface="Lato"/>
              </a:rPr>
              <a:t>salary calculation.</a:t>
            </a:r>
          </a:p>
          <a:p>
            <a:pPr marL="0" lvl="0" indent="0" algn="just" rtl="0">
              <a:spcBef>
                <a:spcPts val="0"/>
              </a:spcBef>
              <a:spcAft>
                <a:spcPts val="0"/>
              </a:spcAft>
              <a:buNone/>
            </a:pPr>
            <a:r>
              <a:rPr lang="en-US" sz="2400" dirty="0">
                <a:solidFill>
                  <a:srgbClr val="F7F1E4"/>
                </a:solidFill>
                <a:latin typeface="Times New Roman" panose="02020603050405020304" pitchFamily="18" charset="0"/>
                <a:ea typeface="Lato"/>
                <a:cs typeface="Times New Roman" panose="02020603050405020304" pitchFamily="18" charset="0"/>
                <a:sym typeface="Lato"/>
              </a:rPr>
              <a:t>*Total of per day rate of employee.</a:t>
            </a:r>
          </a:p>
          <a:p>
            <a:pPr marL="0" lvl="0" indent="0" algn="just" rtl="0">
              <a:spcBef>
                <a:spcPts val="0"/>
              </a:spcBef>
              <a:spcAft>
                <a:spcPts val="0"/>
              </a:spcAft>
              <a:buNone/>
            </a:pPr>
            <a:r>
              <a:rPr lang="en-US" sz="2400" dirty="0">
                <a:solidFill>
                  <a:srgbClr val="F7F1E4"/>
                </a:solidFill>
                <a:latin typeface="Times New Roman" panose="02020603050405020304" pitchFamily="18" charset="0"/>
                <a:ea typeface="Lato"/>
                <a:cs typeface="Times New Roman" panose="02020603050405020304" pitchFamily="18" charset="0"/>
                <a:sym typeface="Lato"/>
              </a:rPr>
              <a:t>* Average total of hourly rate.</a:t>
            </a:r>
          </a:p>
          <a:p>
            <a:pPr marL="0" lvl="0" indent="0" algn="just" rtl="0">
              <a:spcBef>
                <a:spcPts val="0"/>
              </a:spcBef>
              <a:spcAft>
                <a:spcPts val="0"/>
              </a:spcAft>
              <a:buNone/>
            </a:pPr>
            <a:endParaRPr lang="en-US" sz="2400" dirty="0">
              <a:solidFill>
                <a:schemeClr val="dk2"/>
              </a:solidFill>
              <a:latin typeface="Times New Roman" panose="02020603050405020304" pitchFamily="18" charset="0"/>
              <a:ea typeface="Times New Roman"/>
              <a:cs typeface="Times New Roman" panose="02020603050405020304" pitchFamily="18" charset="0"/>
              <a:sym typeface="Times New Roman"/>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44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A07DB8-FC01-5BDB-BAF3-0C2EA08B050A}"/>
              </a:ext>
            </a:extLst>
          </p:cNvPr>
          <p:cNvSpPr txBox="1"/>
          <p:nvPr/>
        </p:nvSpPr>
        <p:spPr>
          <a:xfrm>
            <a:off x="578498" y="457200"/>
            <a:ext cx="11252718"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PROJECT OVERVIEW</a:t>
            </a:r>
            <a:endParaRPr lang="en-IN" sz="3600" b="1" dirty="0">
              <a:solidFill>
                <a:schemeClr val="bg1"/>
              </a:solidFill>
            </a:endParaRPr>
          </a:p>
        </p:txBody>
      </p:sp>
      <p:sp>
        <p:nvSpPr>
          <p:cNvPr id="5" name="TextBox 4">
            <a:extLst>
              <a:ext uri="{FF2B5EF4-FFF2-40B4-BE49-F238E27FC236}">
                <a16:creationId xmlns:a16="http://schemas.microsoft.com/office/drawing/2014/main" id="{CD3556F0-8B98-B8FF-2746-D7FD8881B82D}"/>
              </a:ext>
            </a:extLst>
          </p:cNvPr>
          <p:cNvSpPr txBox="1"/>
          <p:nvPr/>
        </p:nvSpPr>
        <p:spPr>
          <a:xfrm>
            <a:off x="838200" y="1455576"/>
            <a:ext cx="10769082" cy="3970318"/>
          </a:xfrm>
          <a:prstGeom prst="rect">
            <a:avLst/>
          </a:prstGeom>
          <a:noFill/>
        </p:spPr>
        <p:txBody>
          <a:bodyPr wrap="square" rtlCol="0">
            <a:spAutoFit/>
          </a:bodyPr>
          <a:lstStyle/>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Its subsections will turn the attention to the method for resolving the problem, the programming environments used for developing the system and the implementation of the operations performed upon the database</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 TABELS</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 CONDITIONAL FORMATING</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 PIVOT CHART – LINE CHART , PIE CHART</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 SUM FORMULAS</a:t>
            </a:r>
          </a:p>
          <a:p>
            <a:pPr marL="0" lvl="0" indent="0" algn="just" rtl="0">
              <a:spcBef>
                <a:spcPts val="0"/>
              </a:spcBef>
              <a:spcAft>
                <a:spcPts val="0"/>
              </a:spcAft>
              <a:buNone/>
            </a:pPr>
            <a:r>
              <a:rPr lang="en-US" sz="2800" dirty="0">
                <a:solidFill>
                  <a:srgbClr val="F7F1E4"/>
                </a:solidFill>
                <a:latin typeface="Times New Roman"/>
                <a:ea typeface="Times New Roman"/>
                <a:cs typeface="Times New Roman"/>
                <a:sym typeface="Times New Roman"/>
              </a:rPr>
              <a:t>• SLICERS</a:t>
            </a:r>
          </a:p>
          <a:p>
            <a:pPr algn="just"/>
            <a:endParaRPr lang="en-IN" sz="2800" dirty="0"/>
          </a:p>
        </p:txBody>
      </p:sp>
    </p:spTree>
    <p:extLst>
      <p:ext uri="{BB962C8B-B14F-4D97-AF65-F5344CB8AC3E}">
        <p14:creationId xmlns:p14="http://schemas.microsoft.com/office/powerpoint/2010/main" val="157437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FCAAD8-1B2F-DD1F-5BD7-5309AAABCE9E}"/>
              </a:ext>
            </a:extLst>
          </p:cNvPr>
          <p:cNvSpPr>
            <a:spLocks noGrp="1"/>
          </p:cNvSpPr>
          <p:nvPr>
            <p:ph type="ftr" sz="quarter" idx="11"/>
          </p:nvPr>
        </p:nvSpPr>
        <p:spPr/>
        <p:txBody>
          <a:bodyPr/>
          <a:lstStyle/>
          <a:p>
            <a:r>
              <a:rPr lang="en-US" noProof="0"/>
              <a:t>ADD A FOOTER</a:t>
            </a:r>
            <a:endParaRPr lang="en-US" noProof="0" dirty="0"/>
          </a:p>
        </p:txBody>
      </p:sp>
      <p:sp>
        <p:nvSpPr>
          <p:cNvPr id="2" name="Slide Number Placeholder 1">
            <a:extLst>
              <a:ext uri="{FF2B5EF4-FFF2-40B4-BE49-F238E27FC236}">
                <a16:creationId xmlns:a16="http://schemas.microsoft.com/office/drawing/2014/main" id="{05DE354F-38D8-E740-407C-849B53B888B6}"/>
              </a:ext>
            </a:extLst>
          </p:cNvPr>
          <p:cNvSpPr>
            <a:spLocks noGrp="1"/>
          </p:cNvSpPr>
          <p:nvPr>
            <p:ph type="sldNum" sz="quarter" idx="12"/>
          </p:nvPr>
        </p:nvSpPr>
        <p:spPr/>
        <p:txBody>
          <a:bodyPr/>
          <a:lstStyle/>
          <a:p>
            <a:fld id="{D495E168-DA5E-4888-8D8A-92B118324C14}" type="slidenum">
              <a:rPr lang="en-US" noProof="0" smtClean="0"/>
              <a:pPr/>
              <a:t>6</a:t>
            </a:fld>
            <a:endParaRPr lang="en-US" noProof="0" dirty="0"/>
          </a:p>
        </p:txBody>
      </p:sp>
      <p:sp>
        <p:nvSpPr>
          <p:cNvPr id="6" name="TextBox 5">
            <a:extLst>
              <a:ext uri="{FF2B5EF4-FFF2-40B4-BE49-F238E27FC236}">
                <a16:creationId xmlns:a16="http://schemas.microsoft.com/office/drawing/2014/main" id="{BCA3E4FD-5529-F5CD-6795-974D761D63C9}"/>
              </a:ext>
            </a:extLst>
          </p:cNvPr>
          <p:cNvSpPr txBox="1"/>
          <p:nvPr/>
        </p:nvSpPr>
        <p:spPr>
          <a:xfrm>
            <a:off x="436205" y="466208"/>
            <a:ext cx="6981631" cy="646331"/>
          </a:xfrm>
          <a:prstGeom prst="rect">
            <a:avLst/>
          </a:prstGeom>
          <a:noFill/>
        </p:spPr>
        <p:txBody>
          <a:bodyPr wrap="square">
            <a:spAutoFit/>
          </a:bodyPr>
          <a:lstStyle/>
          <a:p>
            <a:r>
              <a:rPr lang="en" sz="3600" b="1" dirty="0">
                <a:solidFill>
                  <a:schemeClr val="bg1"/>
                </a:solidFill>
                <a:latin typeface="Times New Roman"/>
                <a:ea typeface="Times New Roman"/>
                <a:cs typeface="Times New Roman"/>
                <a:sym typeface="Times New Roman"/>
              </a:rPr>
              <a:t>WHO ARE THE END USERS?</a:t>
            </a:r>
            <a:endParaRPr lang="en-IN" sz="3600" b="1" dirty="0">
              <a:solidFill>
                <a:schemeClr val="bg1"/>
              </a:solidFill>
            </a:endParaRPr>
          </a:p>
        </p:txBody>
      </p:sp>
      <p:sp>
        <p:nvSpPr>
          <p:cNvPr id="7" name="TextBox 6">
            <a:extLst>
              <a:ext uri="{FF2B5EF4-FFF2-40B4-BE49-F238E27FC236}">
                <a16:creationId xmlns:a16="http://schemas.microsoft.com/office/drawing/2014/main" id="{C6D032AA-71BF-FFBF-527D-66242B8E1CED}"/>
              </a:ext>
            </a:extLst>
          </p:cNvPr>
          <p:cNvSpPr txBox="1"/>
          <p:nvPr/>
        </p:nvSpPr>
        <p:spPr>
          <a:xfrm>
            <a:off x="595604" y="2022588"/>
            <a:ext cx="11000792" cy="2308324"/>
          </a:xfrm>
          <a:prstGeom prst="rect">
            <a:avLst/>
          </a:prstGeom>
          <a:noFill/>
        </p:spPr>
        <p:txBody>
          <a:bodyPr wrap="square" rtlCol="0">
            <a:spAutoFit/>
          </a:bodyPr>
          <a:lstStyle/>
          <a:p>
            <a:pPr marL="457200" lvl="0" indent="-457200" algn="l" rtl="0">
              <a:spcBef>
                <a:spcPts val="0"/>
              </a:spcBef>
              <a:spcAft>
                <a:spcPts val="0"/>
              </a:spcAft>
              <a:buFont typeface="Wingdings" panose="05000000000000000000" pitchFamily="2" charset="2"/>
              <a:buChar char="v"/>
            </a:pPr>
            <a:r>
              <a:rPr lang="en-US" sz="3600" dirty="0">
                <a:solidFill>
                  <a:srgbClr val="F7F1E4"/>
                </a:solidFill>
                <a:latin typeface="Times New Roman"/>
                <a:ea typeface="Times New Roman"/>
                <a:cs typeface="Times New Roman"/>
                <a:sym typeface="Times New Roman"/>
              </a:rPr>
              <a:t>HUMAN RESOURCES DEPARTMENT</a:t>
            </a:r>
          </a:p>
          <a:p>
            <a:pPr marL="457200" lvl="0" indent="-457200" algn="l" rtl="0">
              <a:spcBef>
                <a:spcPts val="0"/>
              </a:spcBef>
              <a:spcAft>
                <a:spcPts val="0"/>
              </a:spcAft>
              <a:buFont typeface="Wingdings" panose="05000000000000000000" pitchFamily="2" charset="2"/>
              <a:buChar char="v"/>
            </a:pPr>
            <a:r>
              <a:rPr lang="en-US" sz="3600" dirty="0">
                <a:solidFill>
                  <a:srgbClr val="F7F1E4"/>
                </a:solidFill>
                <a:latin typeface="Times New Roman"/>
                <a:ea typeface="Times New Roman"/>
                <a:cs typeface="Times New Roman"/>
                <a:sym typeface="Times New Roman"/>
              </a:rPr>
              <a:t>SALES DEPARTMENT</a:t>
            </a:r>
          </a:p>
          <a:p>
            <a:pPr marL="457200" lvl="0" indent="-457200" algn="l" rtl="0">
              <a:spcBef>
                <a:spcPts val="0"/>
              </a:spcBef>
              <a:spcAft>
                <a:spcPts val="0"/>
              </a:spcAft>
              <a:buFont typeface="Wingdings" panose="05000000000000000000" pitchFamily="2" charset="2"/>
              <a:buChar char="v"/>
            </a:pPr>
            <a:r>
              <a:rPr lang="en-US" sz="3600" dirty="0">
                <a:solidFill>
                  <a:srgbClr val="F7F1E4"/>
                </a:solidFill>
                <a:latin typeface="Times New Roman"/>
                <a:ea typeface="Times New Roman"/>
                <a:cs typeface="Times New Roman"/>
                <a:sym typeface="Times New Roman"/>
              </a:rPr>
              <a:t>RESEARCH AND DEVELOPMENT</a:t>
            </a:r>
          </a:p>
          <a:p>
            <a:pPr marL="457200" indent="-457200">
              <a:buFont typeface="Wingdings" panose="05000000000000000000" pitchFamily="2" charset="2"/>
              <a:buChar char="v"/>
            </a:pPr>
            <a:endParaRPr lang="en-IN" sz="3600" dirty="0">
              <a:solidFill>
                <a:srgbClr val="F7F1E4"/>
              </a:solidFill>
            </a:endParaRPr>
          </a:p>
        </p:txBody>
      </p:sp>
    </p:spTree>
    <p:extLst>
      <p:ext uri="{BB962C8B-B14F-4D97-AF65-F5344CB8AC3E}">
        <p14:creationId xmlns:p14="http://schemas.microsoft.com/office/powerpoint/2010/main" val="116667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59505E-2FBA-CE4D-3915-2001E1616CFF}"/>
              </a:ext>
            </a:extLst>
          </p:cNvPr>
          <p:cNvSpPr txBox="1"/>
          <p:nvPr/>
        </p:nvSpPr>
        <p:spPr>
          <a:xfrm>
            <a:off x="382555" y="447869"/>
            <a:ext cx="11523306"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OUR SOLUTION AND IT S VALUE PROPOSITION</a:t>
            </a:r>
            <a:endParaRPr lang="en-IN" sz="3600" b="1" dirty="0">
              <a:solidFill>
                <a:schemeClr val="bg1"/>
              </a:solidFill>
            </a:endParaRPr>
          </a:p>
        </p:txBody>
      </p:sp>
      <p:sp>
        <p:nvSpPr>
          <p:cNvPr id="5" name="TextBox 4">
            <a:extLst>
              <a:ext uri="{FF2B5EF4-FFF2-40B4-BE49-F238E27FC236}">
                <a16:creationId xmlns:a16="http://schemas.microsoft.com/office/drawing/2014/main" id="{A2DD8609-9C0F-162F-BF61-ED05931CB1FB}"/>
              </a:ext>
            </a:extLst>
          </p:cNvPr>
          <p:cNvSpPr txBox="1"/>
          <p:nvPr/>
        </p:nvSpPr>
        <p:spPr>
          <a:xfrm>
            <a:off x="590939" y="1254772"/>
            <a:ext cx="11010122" cy="5262979"/>
          </a:xfrm>
          <a:prstGeom prst="rect">
            <a:avLst/>
          </a:prstGeom>
          <a:noFill/>
        </p:spPr>
        <p:txBody>
          <a:bodyPr wrap="square" rtlCol="0">
            <a:spAutoFit/>
          </a:bodyPr>
          <a:lstStyle/>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a:t>
            </a:r>
            <a:r>
              <a:rPr lang="en-IN" sz="2400" dirty="0">
                <a:solidFill>
                  <a:srgbClr val="F7F1E4"/>
                </a:solidFill>
                <a:latin typeface="Times New Roman"/>
                <a:ea typeface="Times New Roman"/>
                <a:cs typeface="Times New Roman"/>
                <a:sym typeface="Times New Roman"/>
              </a:rPr>
              <a:t>COMPREHENSIVE DATA MANAGEMENT :</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data organization</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Data integration</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SCENERIO ANALYSIS :</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used to analyse different situation</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ADVANCE ANALYTICAL TOOLS :</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formulas and functions</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Pivot tables</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USER- FRIENDLY INTERFACE :</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accessibility</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a:t>
            </a:r>
            <a:r>
              <a:rPr lang="en-IN" sz="2400" dirty="0">
                <a:solidFill>
                  <a:srgbClr val="F7F1E4"/>
                </a:solidFill>
                <a:latin typeface="Times New Roman"/>
                <a:ea typeface="Times New Roman"/>
                <a:cs typeface="Times New Roman"/>
                <a:sym typeface="Times New Roman"/>
              </a:rPr>
              <a:t>EASE OF USE</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Visual representation :</a:t>
            </a:r>
          </a:p>
          <a:p>
            <a:pPr marL="0" lvl="0" indent="0" algn="l" rtl="0">
              <a:spcBef>
                <a:spcPts val="0"/>
              </a:spcBef>
              <a:spcAft>
                <a:spcPts val="0"/>
              </a:spcAft>
              <a:buNone/>
            </a:pPr>
            <a:r>
              <a:rPr lang="en-IN" sz="2400" dirty="0">
                <a:solidFill>
                  <a:srgbClr val="F7F1E4"/>
                </a:solidFill>
                <a:latin typeface="Times New Roman"/>
                <a:ea typeface="Times New Roman"/>
                <a:cs typeface="Times New Roman"/>
                <a:sym typeface="Times New Roman"/>
              </a:rPr>
              <a:t>• charts and graphs</a:t>
            </a:r>
          </a:p>
          <a:p>
            <a:endParaRPr lang="en-IN" sz="2400" dirty="0"/>
          </a:p>
        </p:txBody>
      </p:sp>
    </p:spTree>
    <p:extLst>
      <p:ext uri="{BB962C8B-B14F-4D97-AF65-F5344CB8AC3E}">
        <p14:creationId xmlns:p14="http://schemas.microsoft.com/office/powerpoint/2010/main" val="308439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FE7907-3409-F0EC-6E85-C3FF54AFDA78}"/>
              </a:ext>
            </a:extLst>
          </p:cNvPr>
          <p:cNvSpPr txBox="1"/>
          <p:nvPr/>
        </p:nvSpPr>
        <p:spPr>
          <a:xfrm>
            <a:off x="438539" y="457200"/>
            <a:ext cx="11439330"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DATASET DESCRIPTION</a:t>
            </a:r>
            <a:endParaRPr lang="en-IN" sz="4000" b="1" dirty="0">
              <a:solidFill>
                <a:schemeClr val="bg1"/>
              </a:solidFill>
            </a:endParaRPr>
          </a:p>
        </p:txBody>
      </p:sp>
      <p:sp>
        <p:nvSpPr>
          <p:cNvPr id="5" name="TextBox 4">
            <a:extLst>
              <a:ext uri="{FF2B5EF4-FFF2-40B4-BE49-F238E27FC236}">
                <a16:creationId xmlns:a16="http://schemas.microsoft.com/office/drawing/2014/main" id="{C7D78CF5-2F83-68E7-7B7A-0E9BE96FB747}"/>
              </a:ext>
            </a:extLst>
          </p:cNvPr>
          <p:cNvSpPr txBox="1"/>
          <p:nvPr/>
        </p:nvSpPr>
        <p:spPr>
          <a:xfrm>
            <a:off x="438539" y="1333144"/>
            <a:ext cx="10758196" cy="4893647"/>
          </a:xfrm>
          <a:prstGeom prst="rect">
            <a:avLst/>
          </a:prstGeom>
          <a:noFill/>
        </p:spPr>
        <p:txBody>
          <a:bodyPr wrap="square" rtlCol="0">
            <a:spAutoFit/>
          </a:bodyPr>
          <a:lstStyle/>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DATA OVERVIEW :</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The use of data analysis on candidate and employee issues to understand their effects on business goals and evaluated the effectiveness of HR initiatives.</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DATA FIELD :</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Empid</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Age</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Department</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Educational field </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gender</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Hourly rate</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Marital status </a:t>
            </a:r>
          </a:p>
          <a:p>
            <a:pPr marL="0" lvl="0" indent="0" algn="l" rtl="0">
              <a:spcBef>
                <a:spcPts val="0"/>
              </a:spcBef>
              <a:spcAft>
                <a:spcPts val="0"/>
              </a:spcAft>
              <a:buNone/>
            </a:pPr>
            <a:r>
              <a:rPr lang="en-US" sz="2400" dirty="0">
                <a:solidFill>
                  <a:srgbClr val="F7F1E4"/>
                </a:solidFill>
                <a:latin typeface="Times New Roman"/>
                <a:ea typeface="Times New Roman"/>
                <a:cs typeface="Times New Roman"/>
                <a:sym typeface="Times New Roman"/>
              </a:rPr>
              <a:t>• Per day rate</a:t>
            </a:r>
          </a:p>
          <a:p>
            <a:endParaRPr lang="en-IN" sz="2400" dirty="0">
              <a:solidFill>
                <a:srgbClr val="F7F1E4"/>
              </a:solidFill>
            </a:endParaRPr>
          </a:p>
        </p:txBody>
      </p:sp>
    </p:spTree>
    <p:extLst>
      <p:ext uri="{BB962C8B-B14F-4D97-AF65-F5344CB8AC3E}">
        <p14:creationId xmlns:p14="http://schemas.microsoft.com/office/powerpoint/2010/main" val="43206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19DD5C-700B-22BC-F6DD-A7E1C8C851B9}"/>
              </a:ext>
            </a:extLst>
          </p:cNvPr>
          <p:cNvSpPr>
            <a:spLocks noGrp="1"/>
          </p:cNvSpPr>
          <p:nvPr>
            <p:ph type="sldNum" sz="quarter" idx="12"/>
          </p:nvPr>
        </p:nvSpPr>
        <p:spPr/>
        <p:txBody>
          <a:bodyPr/>
          <a:lstStyle/>
          <a:p>
            <a:fld id="{D495E168-DA5E-4888-8D8A-92B118324C14}" type="slidenum">
              <a:rPr lang="en-US" noProof="0" smtClean="0"/>
              <a:pPr/>
              <a:t>9</a:t>
            </a:fld>
            <a:endParaRPr lang="en-US" noProof="0" dirty="0"/>
          </a:p>
        </p:txBody>
      </p:sp>
      <p:sp>
        <p:nvSpPr>
          <p:cNvPr id="4" name="TextBox 3">
            <a:extLst>
              <a:ext uri="{FF2B5EF4-FFF2-40B4-BE49-F238E27FC236}">
                <a16:creationId xmlns:a16="http://schemas.microsoft.com/office/drawing/2014/main" id="{7BC66F4F-A8BC-9CE8-4C09-01381D39DA92}"/>
              </a:ext>
            </a:extLst>
          </p:cNvPr>
          <p:cNvSpPr txBox="1"/>
          <p:nvPr/>
        </p:nvSpPr>
        <p:spPr>
          <a:xfrm>
            <a:off x="466531" y="485192"/>
            <a:ext cx="11290040"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MODELLING</a:t>
            </a:r>
            <a:endParaRPr lang="en-IN" sz="3600" b="1" dirty="0">
              <a:solidFill>
                <a:schemeClr val="bg1"/>
              </a:solidFill>
            </a:endParaRPr>
          </a:p>
        </p:txBody>
      </p:sp>
      <p:sp>
        <p:nvSpPr>
          <p:cNvPr id="5" name="TextBox 4">
            <a:extLst>
              <a:ext uri="{FF2B5EF4-FFF2-40B4-BE49-F238E27FC236}">
                <a16:creationId xmlns:a16="http://schemas.microsoft.com/office/drawing/2014/main" id="{A7A31594-D0D7-962B-6DD4-2C2D44B9168E}"/>
              </a:ext>
            </a:extLst>
          </p:cNvPr>
          <p:cNvSpPr txBox="1"/>
          <p:nvPr/>
        </p:nvSpPr>
        <p:spPr>
          <a:xfrm>
            <a:off x="821094" y="1411315"/>
            <a:ext cx="10021077" cy="4401205"/>
          </a:xfrm>
          <a:prstGeom prst="rect">
            <a:avLst/>
          </a:prstGeom>
          <a:noFill/>
        </p:spPr>
        <p:txBody>
          <a:bodyPr wrap="square" rtlCol="0">
            <a:spAutoFit/>
          </a:bodyPr>
          <a:lstStyle/>
          <a:p>
            <a:pPr marL="0" lvl="0" indent="0" algn="l" rtl="0">
              <a:spcBef>
                <a:spcPts val="0"/>
              </a:spcBef>
              <a:spcAft>
                <a:spcPts val="0"/>
              </a:spcAft>
              <a:buNone/>
            </a:pPr>
            <a:r>
              <a:rPr lang="en-US" sz="2800" dirty="0">
                <a:solidFill>
                  <a:srgbClr val="F7F1E4"/>
                </a:solidFill>
                <a:latin typeface="Times New Roman"/>
                <a:ea typeface="Times New Roman"/>
                <a:cs typeface="Times New Roman"/>
                <a:sym typeface="Times New Roman"/>
              </a:rPr>
              <a:t>•</a:t>
            </a:r>
            <a:r>
              <a:rPr lang="en-US" sz="2800" dirty="0">
                <a:solidFill>
                  <a:schemeClr val="tx2"/>
                </a:solidFill>
                <a:latin typeface="Times New Roman"/>
                <a:ea typeface="Times New Roman"/>
                <a:cs typeface="Times New Roman"/>
                <a:sym typeface="Times New Roman"/>
              </a:rPr>
              <a:t> </a:t>
            </a:r>
            <a:r>
              <a:rPr lang="en-US" sz="2800" dirty="0">
                <a:solidFill>
                  <a:srgbClr val="F7F1E4"/>
                </a:solidFill>
                <a:latin typeface="Times New Roman"/>
                <a:ea typeface="Times New Roman"/>
                <a:cs typeface="Times New Roman"/>
                <a:sym typeface="Times New Roman"/>
              </a:rPr>
              <a:t>DATA CLEANING.</a:t>
            </a:r>
          </a:p>
          <a:p>
            <a:pPr marL="0" lvl="0" indent="0" algn="l" rtl="0">
              <a:spcBef>
                <a:spcPts val="0"/>
              </a:spcBef>
              <a:spcAft>
                <a:spcPts val="0"/>
              </a:spcAft>
              <a:buNone/>
            </a:pPr>
            <a:r>
              <a:rPr lang="en-US" sz="2800" dirty="0">
                <a:solidFill>
                  <a:srgbClr val="F7F1E4"/>
                </a:solidFill>
                <a:latin typeface="Times New Roman"/>
                <a:ea typeface="Times New Roman"/>
                <a:cs typeface="Times New Roman"/>
                <a:sym typeface="Times New Roman"/>
              </a:rPr>
              <a:t>• CREATING TABLE.</a:t>
            </a:r>
          </a:p>
          <a:p>
            <a:pPr marL="0" lvl="0" indent="0" algn="l" rtl="0">
              <a:spcBef>
                <a:spcPts val="0"/>
              </a:spcBef>
              <a:spcAft>
                <a:spcPts val="0"/>
              </a:spcAft>
              <a:buNone/>
            </a:pPr>
            <a:r>
              <a:rPr lang="en-US" sz="2800" dirty="0">
                <a:solidFill>
                  <a:srgbClr val="F7F1E4"/>
                </a:solidFill>
                <a:latin typeface="Times New Roman"/>
                <a:ea typeface="Times New Roman"/>
                <a:cs typeface="Times New Roman"/>
                <a:sym typeface="Times New Roman"/>
              </a:rPr>
              <a:t>• .CREATING PIVOT CHART.</a:t>
            </a:r>
          </a:p>
          <a:p>
            <a:pPr marL="0" lvl="0" indent="0" algn="l" rtl="0">
              <a:spcBef>
                <a:spcPts val="0"/>
              </a:spcBef>
              <a:spcAft>
                <a:spcPts val="0"/>
              </a:spcAft>
              <a:buNone/>
            </a:pPr>
            <a:r>
              <a:rPr lang="en-US" sz="2800" dirty="0">
                <a:solidFill>
                  <a:srgbClr val="F7F1E4"/>
                </a:solidFill>
                <a:latin typeface="Times New Roman"/>
                <a:ea typeface="Times New Roman"/>
                <a:cs typeface="Times New Roman"/>
                <a:sym typeface="Times New Roman"/>
              </a:rPr>
              <a:t>• .CREATING DASHBOARD.</a:t>
            </a:r>
          </a:p>
          <a:p>
            <a:pPr marL="0" lvl="0" indent="0" algn="l" rtl="0">
              <a:spcBef>
                <a:spcPts val="0"/>
              </a:spcBef>
              <a:spcAft>
                <a:spcPts val="0"/>
              </a:spcAft>
              <a:buNone/>
            </a:pPr>
            <a:r>
              <a:rPr lang="en-US" sz="2800" dirty="0">
                <a:solidFill>
                  <a:srgbClr val="F7F1E4"/>
                </a:solidFill>
                <a:latin typeface="Times New Roman"/>
                <a:ea typeface="Times New Roman"/>
                <a:cs typeface="Times New Roman"/>
                <a:sym typeface="Times New Roman"/>
              </a:rPr>
              <a:t>• INSERTING PIVOT CHART IN DASHBOARD.</a:t>
            </a:r>
          </a:p>
          <a:p>
            <a:pPr marL="0" lvl="0" indent="0" algn="l" rtl="0">
              <a:spcBef>
                <a:spcPts val="0"/>
              </a:spcBef>
              <a:spcAft>
                <a:spcPts val="0"/>
              </a:spcAft>
              <a:buNone/>
            </a:pPr>
            <a:r>
              <a:rPr lang="en-US" sz="2800" dirty="0">
                <a:solidFill>
                  <a:srgbClr val="F7F1E4"/>
                </a:solidFill>
                <a:latin typeface="Times New Roman"/>
                <a:ea typeface="Times New Roman"/>
                <a:cs typeface="Times New Roman"/>
                <a:sym typeface="Times New Roman"/>
              </a:rPr>
              <a:t>• INSERTING FORMULAS IN DASH BOARD TO MAKE</a:t>
            </a:r>
          </a:p>
          <a:p>
            <a:pPr marL="0" lvl="0" indent="0" algn="l" rtl="0">
              <a:spcBef>
                <a:spcPts val="0"/>
              </a:spcBef>
              <a:spcAft>
                <a:spcPts val="0"/>
              </a:spcAft>
              <a:buNone/>
            </a:pPr>
            <a:r>
              <a:rPr lang="en-US" sz="2800" dirty="0">
                <a:solidFill>
                  <a:srgbClr val="F7F1E4"/>
                </a:solidFill>
                <a:latin typeface="Times New Roman"/>
                <a:ea typeface="Times New Roman"/>
                <a:cs typeface="Times New Roman"/>
                <a:sym typeface="Times New Roman"/>
              </a:rPr>
              <a:t>INTERACTION.</a:t>
            </a:r>
          </a:p>
          <a:p>
            <a:pPr marL="0" lvl="0" indent="0" algn="l" rtl="0">
              <a:spcBef>
                <a:spcPts val="0"/>
              </a:spcBef>
              <a:spcAft>
                <a:spcPts val="0"/>
              </a:spcAft>
              <a:buNone/>
            </a:pPr>
            <a:r>
              <a:rPr lang="en-US" sz="2800" dirty="0">
                <a:solidFill>
                  <a:srgbClr val="F7F1E4"/>
                </a:solidFill>
                <a:latin typeface="Times New Roman"/>
                <a:ea typeface="Times New Roman"/>
                <a:cs typeface="Times New Roman"/>
                <a:sym typeface="Times New Roman"/>
              </a:rPr>
              <a:t>• CREATING INTERACTIVE DASHBOARD BY PUTTING ALL</a:t>
            </a:r>
          </a:p>
          <a:p>
            <a:pPr marL="0" lvl="0" indent="0" algn="l" rtl="0">
              <a:spcBef>
                <a:spcPts val="0"/>
              </a:spcBef>
              <a:spcAft>
                <a:spcPts val="0"/>
              </a:spcAft>
              <a:buNone/>
            </a:pPr>
            <a:r>
              <a:rPr lang="en-US" sz="2800" dirty="0">
                <a:solidFill>
                  <a:srgbClr val="F7F1E4"/>
                </a:solidFill>
                <a:latin typeface="Times New Roman"/>
                <a:ea typeface="Times New Roman"/>
                <a:cs typeface="Times New Roman"/>
                <a:sym typeface="Times New Roman"/>
              </a:rPr>
              <a:t>TOGETHER ELEMENTS.</a:t>
            </a:r>
          </a:p>
          <a:p>
            <a:endParaRPr lang="en-IN" sz="2800" dirty="0">
              <a:solidFill>
                <a:srgbClr val="F7F1E4"/>
              </a:solidFill>
            </a:endParaRPr>
          </a:p>
        </p:txBody>
      </p:sp>
    </p:spTree>
    <p:extLst>
      <p:ext uri="{BB962C8B-B14F-4D97-AF65-F5344CB8AC3E}">
        <p14:creationId xmlns:p14="http://schemas.microsoft.com/office/powerpoint/2010/main" val="274405984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terms/"/>
    <ds:schemaRef ds:uri="http://purl.org/dc/dcmitype/"/>
    <ds:schemaRef ds:uri="http://schemas.microsoft.com/office/2006/documentManagement/type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Trek</Template>
  <TotalTime>65</TotalTime>
  <Words>457</Words>
  <Application>Microsoft Office PowerPoint</Application>
  <PresentationFormat>Widescreen</PresentationFormat>
  <Paragraphs>84</Paragraphs>
  <Slides>11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0" baseType="lpstr">
      <vt:lpstr>Arial</vt:lpstr>
      <vt:lpstr>Calibri</vt:lpstr>
      <vt:lpstr>Franklin Gothic Book</vt:lpstr>
      <vt:lpstr>Franklin Gothic Medium</vt:lpstr>
      <vt:lpstr>Times New Roman</vt:lpstr>
      <vt:lpstr>Wingdings</vt:lpstr>
      <vt:lpstr>Wingdings 2</vt:lpstr>
      <vt:lpstr>Trek</vt:lpstr>
      <vt:lpstr>Worksheet</vt:lpstr>
      <vt:lpstr>EMPLOYEE DATA ANALYSIS           USING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dc:title>
  <dc:creator>Poojasree K</dc:creator>
  <cp:lastModifiedBy>m</cp:lastModifiedBy>
  <cp:revision>4</cp:revision>
  <dcterms:created xsi:type="dcterms:W3CDTF">2024-08-27T01:42:07Z</dcterms:created>
  <dcterms:modified xsi:type="dcterms:W3CDTF">2024-08-29T10:11:33Z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